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13" r:id="rId33"/>
    <p:sldId id="315" r:id="rId34"/>
    <p:sldId id="316" r:id="rId35"/>
    <p:sldId id="272" r:id="rId36"/>
    <p:sldId id="317" r:id="rId37"/>
    <p:sldId id="318" r:id="rId38"/>
    <p:sldId id="274" r:id="rId39"/>
    <p:sldId id="319" r:id="rId40"/>
    <p:sldId id="269" r:id="rId41"/>
    <p:sldId id="320" r:id="rId42"/>
    <p:sldId id="321" r:id="rId43"/>
    <p:sldId id="322" r:id="rId44"/>
    <p:sldId id="323" r:id="rId45"/>
    <p:sldId id="324" r:id="rId46"/>
    <p:sldId id="325" r:id="rId47"/>
    <p:sldId id="326" r:id="rId48"/>
    <p:sldId id="257" r:id="rId49"/>
    <p:sldId id="277" r:id="rId50"/>
    <p:sldId id="276" r:id="rId51"/>
    <p:sldId id="278" r:id="rId52"/>
    <p:sldId id="279" r:id="rId53"/>
    <p:sldId id="280" r:id="rId54"/>
    <p:sldId id="281" r:id="rId55"/>
    <p:sldId id="282" r:id="rId56"/>
    <p:sldId id="283" r:id="rId57"/>
    <p:sldId id="327" r:id="rId58"/>
    <p:sldId id="328" r:id="rId59"/>
    <p:sldId id="329" r:id="rId60"/>
    <p:sldId id="330" r:id="rId61"/>
    <p:sldId id="331" r:id="rId62"/>
    <p:sldId id="332" r:id="rId63"/>
    <p:sldId id="334" r:id="rId64"/>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78481" autoAdjust="0"/>
  </p:normalViewPr>
  <p:slideViewPr>
    <p:cSldViewPr snapToGrid="0">
      <p:cViewPr varScale="1">
        <p:scale>
          <a:sx n="79" d="100"/>
          <a:sy n="79" d="100"/>
        </p:scale>
        <p:origin x="108" y="264"/>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75216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425261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a:p>
        </p:txBody>
      </p:sp>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a:t>Fedora</a:t>
            </a:r>
            <a:r>
              <a:rPr lang="es-ES" dirty="0"/>
              <a:t> </a:t>
            </a:r>
            <a:endParaRPr lang="es-ES" dirty="0" smtClean="0"/>
          </a:p>
          <a:p>
            <a:pPr algn="just"/>
            <a:r>
              <a:rPr lang="es-ES" dirty="0" smtClean="0"/>
              <a:t>Características</a:t>
            </a:r>
            <a:r>
              <a:rPr lang="es-ES" dirty="0"/>
              <a:t>:</a:t>
            </a:r>
          </a:p>
          <a:p>
            <a:pPr lvl="1"/>
            <a:r>
              <a:rPr lang="es-ES" dirty="0"/>
              <a:t>Las variantes son versiones personalizadas de Red </a:t>
            </a:r>
            <a:r>
              <a:rPr lang="es-ES" dirty="0" err="1"/>
              <a:t>Hat</a:t>
            </a:r>
            <a:r>
              <a:rPr lang="es-ES" dirty="0"/>
              <a:t> Enterprise Linux Server para casos prácticos, aplicaciones y arquitecturas de hardware específicos.</a:t>
            </a:r>
          </a:p>
          <a:p>
            <a:pPr lvl="1"/>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r>
              <a:rPr lang="es-ES" dirty="0" smtClean="0"/>
              <a:t>Escenarios </a:t>
            </a:r>
            <a:r>
              <a:rPr lang="es-ES" dirty="0"/>
              <a:t>de uso</a:t>
            </a:r>
            <a:r>
              <a:rPr lang="es-ES" dirty="0" smtClean="0"/>
              <a:t>:</a:t>
            </a:r>
          </a:p>
          <a:p>
            <a:pPr lvl="1" algn="just"/>
            <a:r>
              <a:rPr lang="es-ES" dirty="0" smtClean="0"/>
              <a:t>Sistema operativo para servidores que proporcionen servicios TI en </a:t>
            </a:r>
            <a:r>
              <a:rPr lang="es-ES" dirty="0" err="1" smtClean="0"/>
              <a:t>arquiecturas</a:t>
            </a:r>
            <a:r>
              <a:rPr lang="es-ES" dirty="0" smtClean="0"/>
              <a:t> x86_64, </a:t>
            </a:r>
            <a:r>
              <a:rPr lang="es-ES" dirty="0" err="1" smtClean="0"/>
              <a:t>power</a:t>
            </a:r>
            <a:r>
              <a:rPr lang="es-ES" dirty="0" smtClean="0"/>
              <a:t>, </a:t>
            </a:r>
            <a:r>
              <a:rPr lang="es-ES" dirty="0" err="1" smtClean="0"/>
              <a:t>System</a:t>
            </a:r>
            <a:r>
              <a:rPr lang="es-ES" dirty="0" smtClean="0"/>
              <a:t> Z.</a:t>
            </a:r>
            <a:endParaRPr lang="es-ES" dirty="0"/>
          </a:p>
          <a:p>
            <a:r>
              <a:rPr lang="es-ES" dirty="0"/>
              <a:t>Fuentes de referencia:</a:t>
            </a:r>
          </a:p>
          <a:p>
            <a:pPr lvl="1"/>
            <a:r>
              <a:rPr lang="es-ES" dirty="0">
                <a:hlinkClick r:id="rId2"/>
              </a:rPr>
              <a:t>https://</a:t>
            </a:r>
            <a:r>
              <a:rPr lang="es-ES" dirty="0" smtClean="0">
                <a:hlinkClick r:id="rId2"/>
              </a:rPr>
              <a:t>www.redhat.com/es/technologies/linux-platforms/enterprise-linux/options</a:t>
            </a:r>
            <a:endParaRPr lang="es-ES" dirty="0" smtClean="0"/>
          </a:p>
          <a:p>
            <a:pPr lvl="1"/>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a:t>Fuentes de referencia:</a:t>
            </a:r>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smtClean="0"/>
              <a:t>Fuentes </a:t>
            </a:r>
            <a:r>
              <a:rPr lang="es-ES" dirty="0"/>
              <a:t>de referencia:</a:t>
            </a:r>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a:t>
            </a:r>
            <a:r>
              <a:rPr lang="es-PE" dirty="0" smtClean="0"/>
              <a:t>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a:t>
            </a:r>
            <a:r>
              <a:rPr lang="es-ES" dirty="0"/>
              <a:t>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smtClean="0"/>
              <a:t>Fuentes </a:t>
            </a:r>
            <a:r>
              <a:rPr lang="es-ES" dirty="0"/>
              <a:t>de referencia:</a:t>
            </a:r>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endParaRPr lang="es-ES" sz="1600" dirty="0" smtClean="0"/>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smtClean="0"/>
              <a:t>Fuentes </a:t>
            </a:r>
            <a:r>
              <a:rPr lang="es-ES" sz="1600" dirty="0"/>
              <a:t>de referencia:</a:t>
            </a:r>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Oracle HTTP Server (OHS) es un servidor web basado en Apache HTTP Server creado por Oracle </a:t>
            </a:r>
            <a:r>
              <a:rPr lang="es-PE" dirty="0" err="1"/>
              <a:t>Technology</a:t>
            </a:r>
            <a:r>
              <a:rPr lang="es-PE" dirty="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smtClean="0"/>
              <a:t>Fuentes </a:t>
            </a:r>
            <a:r>
              <a:rPr lang="es-ES" dirty="0"/>
              <a:t>de referencia:</a:t>
            </a:r>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err="1"/>
              <a:t>Weblogic</a:t>
            </a:r>
            <a:r>
              <a:rPr lang="es-PE" dirty="0"/>
              <a:t> Server 12c</a:t>
            </a:r>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12c</a:t>
            </a:r>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Boot</a:t>
            </a:r>
          </a:p>
          <a:p>
            <a:r>
              <a:rPr lang="en-US" sz="2000" dirty="0"/>
              <a:t>Spring Batch</a:t>
            </a:r>
          </a:p>
          <a:p>
            <a:r>
              <a:rPr lang="en-US" sz="2000" dirty="0"/>
              <a:t>Spring Security</a:t>
            </a:r>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282842" y="1316735"/>
            <a:ext cx="6775813" cy="4962553"/>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Boot</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Batch</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Security</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90408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12c</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12c</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2993928" cy="4795848"/>
          </a:xfrm>
        </p:spPr>
        <p:txBody>
          <a:bodyPr>
            <a:normAutofit/>
          </a:bodyPr>
          <a:lstStyle/>
          <a:p>
            <a:r>
              <a:rPr lang="en-US" sz="2000" dirty="0"/>
              <a:t>RHEL 7.4</a:t>
            </a:r>
          </a:p>
          <a:p>
            <a:r>
              <a:rPr lang="en-US" sz="2000" dirty="0" err="1" smtClean="0"/>
              <a:t>PaceMaker</a:t>
            </a:r>
            <a:r>
              <a:rPr lang="en-US" sz="2000" dirty="0" smtClean="0"/>
              <a:t> (*)</a:t>
            </a:r>
            <a:endParaRPr lang="en-US" sz="2000" dirty="0"/>
          </a:p>
          <a:p>
            <a:r>
              <a:rPr lang="en-US" sz="2000" dirty="0" err="1" smtClean="0"/>
              <a:t>Corosync</a:t>
            </a:r>
            <a:r>
              <a:rPr lang="en-US" sz="2000" dirty="0" smtClean="0"/>
              <a:t> (*)</a:t>
            </a:r>
            <a:endParaRPr lang="en-US" sz="2000" dirty="0"/>
          </a:p>
          <a:p>
            <a:r>
              <a:rPr lang="en-US" sz="2000" dirty="0" smtClean="0"/>
              <a:t>GFS2  (*)</a:t>
            </a:r>
            <a:endParaRPr lang="en-US" sz="2000" dirty="0"/>
          </a:p>
          <a:p>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057533"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Servicio de </a:t>
            </a:r>
            <a:r>
              <a:rPr lang="es-PE" dirty="0" smtClean="0"/>
              <a:t>Archivos – </a:t>
            </a:r>
            <a:r>
              <a:rPr lang="es-PE" dirty="0" err="1"/>
              <a:t>PaceMaker</a:t>
            </a:r>
            <a:r>
              <a:rPr lang="es-PE" dirty="0"/>
              <a:t> / </a:t>
            </a:r>
            <a:r>
              <a:rPr lang="es-PE" dirty="0" err="1"/>
              <a:t>Corosync</a:t>
            </a:r>
            <a:r>
              <a:rPr lang="es-PE" dirty="0"/>
              <a:t> / GFS2</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078541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a:p>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6.1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3.11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a:t>La información de portales web permiten proporcionar información de alcance general a los usuarios de la institución.</a:t>
            </a:r>
          </a:p>
          <a:p>
            <a:r>
              <a:rPr lang="es-ES" sz="1600" dirty="0"/>
              <a:t>Orientada a implementar portales web basados en sistemas de gestión de contenidos.</a:t>
            </a:r>
          </a:p>
          <a:p>
            <a:r>
              <a:rPr lang="es-ES" sz="1600" dirty="0"/>
              <a:t>Las páginas web podrán utilizar información dinámica expuesta a través de la plataforma de microservicios.</a:t>
            </a:r>
          </a:p>
          <a:p>
            <a:pPr algn="just"/>
            <a:r>
              <a:rPr lang="es-ES" sz="1600" dirty="0"/>
              <a:t>Los portales web podrán utilizar contenido web general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a:p>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r>
              <a:rPr lang="es-ES" dirty="0"/>
              <a:t>Las aplicaciones web proporcionan información transaccional, de consultas de los procesos de negocio de la institución.</a:t>
            </a:r>
          </a:p>
          <a:p>
            <a:r>
              <a:rPr lang="es-ES" dirty="0"/>
              <a:t>Las aplicaciones web hacen uso de la plataforma de contenido web para publicar su propio contenido web y reutilizar contenido de otras aplicaciones web.</a:t>
            </a:r>
          </a:p>
          <a:p>
            <a:r>
              <a:rPr lang="es-ES" dirty="0"/>
              <a:t>Las aplicaciones web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pueden ser expuestas a través de un sistema monolítico.</a:t>
            </a:r>
          </a:p>
          <a:p>
            <a:r>
              <a:rPr lang="es-ES" dirty="0"/>
              <a:t>Las aplicaciones web acceden a los documentos del OSCE a través de la plataforma de documentos.</a:t>
            </a:r>
          </a:p>
          <a:p>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r>
              <a:rPr lang="es-ES" dirty="0"/>
              <a:t>Las aplicaciones móviles proporcionan información transaccional, de consultas de los procesos de negocio de la institución.</a:t>
            </a:r>
          </a:p>
          <a:p>
            <a:r>
              <a:rPr lang="es-ES" dirty="0"/>
              <a:t>Las aplicaciones móviles son publicadas en Apple App Store y Google  Play Store</a:t>
            </a:r>
          </a:p>
          <a:p>
            <a:r>
              <a:rPr lang="es-ES" dirty="0"/>
              <a:t>Las aplicaciones móviles hacen uso de la plataforma de contenido web para reutilizar contenido de otras aplicaciones del OSCE.</a:t>
            </a:r>
          </a:p>
          <a:p>
            <a:r>
              <a:rPr lang="es-ES" dirty="0"/>
              <a:t>Las aplicaciones móviles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62500" lnSpcReduction="20000"/>
          </a:bodyPr>
          <a:lstStyle/>
          <a:p>
            <a:pPr marL="285744" indent="-285744" algn="just">
              <a:buFont typeface="Arial" panose="020B0604020202020204" pitchFamily="34" charset="0"/>
              <a:buChar char="•"/>
            </a:pPr>
            <a:r>
              <a:rPr lang="es-PE" dirty="0"/>
              <a:t>Los servicios de integración proporcionan información transaccional, de consultas de los procesos de negocio de la institución.</a:t>
            </a:r>
          </a:p>
          <a:p>
            <a:pPr marL="285744" indent="-285744" algn="just">
              <a:buFont typeface="Arial" panose="020B0604020202020204" pitchFamily="34" charset="0"/>
              <a:buChar char="•"/>
            </a:pPr>
            <a:r>
              <a:rPr lang="es-PE" dirty="0"/>
              <a:t>Las aplicaciones del OSCE deben acceder a los servicios de entidades externas a través de la plataforma de integración de servicios.</a:t>
            </a:r>
          </a:p>
          <a:p>
            <a:pPr marL="285744" indent="-285744" algn="just">
              <a:buFont typeface="Arial" panose="020B0604020202020204" pitchFamily="34" charset="0"/>
              <a:buChar char="•"/>
            </a:pPr>
            <a:r>
              <a:rPr lang="es-PE" dirty="0"/>
              <a:t>Las aplicaciones del OSCE deben acceder a los servicios internos a través de la plataforma de integración de servicios.</a:t>
            </a:r>
          </a:p>
          <a:p>
            <a:pPr marL="285744" indent="-285744" algn="just">
              <a:buFont typeface="Arial" panose="020B0604020202020204" pitchFamily="34" charset="0"/>
              <a:buChar char="•"/>
            </a:pPr>
            <a:r>
              <a:rPr lang="es-PE" dirty="0"/>
              <a:t>Los servicios internos a exponer en la plataforma de integración de servicios debe ser aquellos servicios que son reutilizables entre sistemas del OSCE</a:t>
            </a:r>
          </a:p>
          <a:p>
            <a:pPr algn="just"/>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560516471"/>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637</TotalTime>
  <Words>5443</Words>
  <Application>Microsoft Office PowerPoint</Application>
  <PresentationFormat>Presentación en pantalla (4:3)</PresentationFormat>
  <Paragraphs>599</Paragraphs>
  <Slides>63</Slides>
  <Notes>33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MS Mincho</vt:lpstr>
      <vt:lpstr>Arial</vt:lpstr>
      <vt:lpstr>Calibri</vt:lpstr>
      <vt:lpstr>Calibri Light</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120</cp:revision>
  <dcterms:created xsi:type="dcterms:W3CDTF">2017-12-18T02:39:58Z</dcterms:created>
  <dcterms:modified xsi:type="dcterms:W3CDTF">2017-12-25T14:10:22Z</dcterms:modified>
</cp:coreProperties>
</file>